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Fira Sans Extra Condensed Medium"/>
      <p:regular r:id="rId15"/>
      <p:bold r:id="rId16"/>
      <p:italic r:id="rId17"/>
      <p:boldItalic r:id="rId18"/>
    </p:embeddedFont>
    <p:embeddedFont>
      <p:font typeface="Abel"/>
      <p:regular r:id="rId19"/>
    </p:embeddedFont>
    <p:embeddedFont>
      <p:font typeface="Open Sans SemiBold"/>
      <p:regular r:id="rId20"/>
      <p:bold r:id="rId21"/>
      <p:italic r:id="rId22"/>
      <p:boldItalic r:id="rId23"/>
    </p:embeddedFont>
    <p:embeddedFont>
      <p:font typeface="Open Sans ExtraBold"/>
      <p:bold r:id="rId24"/>
      <p:boldItalic r:id="rId25"/>
    </p:embeddedFont>
    <p:embeddedFont>
      <p:font typeface="Open Sans Medium"/>
      <p:regular r:id="rId26"/>
      <p:bold r:id="rId27"/>
      <p:italic r:id="rId28"/>
      <p:boldItalic r:id="rId29"/>
    </p:embeddedFont>
    <p:embeddedFont>
      <p:font typeface="Open Sans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SemiBold-regular.fntdata"/><Relationship Id="rId22" Type="http://schemas.openxmlformats.org/officeDocument/2006/relationships/font" Target="fonts/OpenSansSemiBold-italic.fntdata"/><Relationship Id="rId21" Type="http://schemas.openxmlformats.org/officeDocument/2006/relationships/font" Target="fonts/OpenSansSemiBold-bold.fntdata"/><Relationship Id="rId24" Type="http://schemas.openxmlformats.org/officeDocument/2006/relationships/font" Target="fonts/OpenSansExtraBold-bold.fntdata"/><Relationship Id="rId23" Type="http://schemas.openxmlformats.org/officeDocument/2006/relationships/font" Target="fonts/OpenSans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Medium-regular.fntdata"/><Relationship Id="rId25" Type="http://schemas.openxmlformats.org/officeDocument/2006/relationships/font" Target="fonts/OpenSansExtraBold-boldItalic.fntdata"/><Relationship Id="rId28" Type="http://schemas.openxmlformats.org/officeDocument/2006/relationships/font" Target="fonts/OpenSansMedium-italic.fntdata"/><Relationship Id="rId27" Type="http://schemas.openxmlformats.org/officeDocument/2006/relationships/font" Target="fonts/OpenSans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Light-bold.fntdata"/><Relationship Id="rId30" Type="http://schemas.openxmlformats.org/officeDocument/2006/relationships/font" Target="fonts/OpenSansLight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FiraSansExtraCondensedMedium-regular.fntdata"/><Relationship Id="rId14" Type="http://schemas.openxmlformats.org/officeDocument/2006/relationships/slide" Target="slides/slide9.xml"/><Relationship Id="rId17" Type="http://schemas.openxmlformats.org/officeDocument/2006/relationships/font" Target="fonts/FiraSansExtraCondensedMedium-italic.fntdata"/><Relationship Id="rId16" Type="http://schemas.openxmlformats.org/officeDocument/2006/relationships/font" Target="fonts/FiraSansExtraCondensedMedium-bold.fntdata"/><Relationship Id="rId19" Type="http://schemas.openxmlformats.org/officeDocument/2006/relationships/font" Target="fonts/Abel-regular.fntdata"/><Relationship Id="rId18" Type="http://schemas.openxmlformats.org/officeDocument/2006/relationships/font" Target="fonts/FiraSansExtraCondensed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1f45587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1f45587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7cf2a607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7cf2a607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3C40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 core value of Layton Construction is prioritizing safety above all other considerations.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1f45587f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1f45587f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5c17d5e5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15c17d5e5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5c17d5e5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5c17d5e5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5c17d5e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15c17d5e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5c17d5e5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5c17d5e5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7d085657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7d085657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 rot="-3600118">
            <a:off x="1682245" y="1771522"/>
            <a:ext cx="2374941" cy="2054109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3843900" y="-7875"/>
            <a:ext cx="5300100" cy="5143500"/>
          </a:xfrm>
          <a:prstGeom prst="snip1Rect">
            <a:avLst>
              <a:gd fmla="val 22859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201" r="15736" t="35073"/>
          <a:stretch/>
        </p:blipFill>
        <p:spPr>
          <a:xfrm>
            <a:off x="0" y="1819275"/>
            <a:ext cx="7686677" cy="33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4391781" y="482025"/>
            <a:ext cx="39612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885921" y="200625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1408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2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5" name="Google Shape;65;p11"/>
          <p:cNvSpPr/>
          <p:nvPr/>
        </p:nvSpPr>
        <p:spPr>
          <a:xfrm>
            <a:off x="-219925" y="1675225"/>
            <a:ext cx="6757200" cy="3498900"/>
          </a:xfrm>
          <a:prstGeom prst="snip2SameRect">
            <a:avLst>
              <a:gd fmla="val 16667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 flipH="1">
            <a:off x="6019850" y="1827800"/>
            <a:ext cx="3153000" cy="3315600"/>
          </a:xfrm>
          <a:prstGeom prst="snip1Rect">
            <a:avLst>
              <a:gd fmla="val 2978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2"/>
          <p:cNvSpPr txBox="1"/>
          <p:nvPr>
            <p:ph type="ctrTitle"/>
          </p:nvPr>
        </p:nvSpPr>
        <p:spPr>
          <a:xfrm>
            <a:off x="447276" y="1922650"/>
            <a:ext cx="2835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69" name="Google Shape;69;p12"/>
          <p:cNvSpPr txBox="1"/>
          <p:nvPr>
            <p:ph idx="1" type="subTitle"/>
          </p:nvPr>
        </p:nvSpPr>
        <p:spPr>
          <a:xfrm>
            <a:off x="803424" y="2200325"/>
            <a:ext cx="2122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3107750" y="1925425"/>
            <a:ext cx="2955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71" name="Google Shape;71;p12"/>
          <p:cNvSpPr txBox="1"/>
          <p:nvPr>
            <p:ph idx="3" type="subTitle"/>
          </p:nvPr>
        </p:nvSpPr>
        <p:spPr>
          <a:xfrm>
            <a:off x="3524674" y="2203100"/>
            <a:ext cx="2121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4" type="ctrTitle"/>
          </p:nvPr>
        </p:nvSpPr>
        <p:spPr>
          <a:xfrm>
            <a:off x="5828576" y="1922650"/>
            <a:ext cx="2955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73" name="Google Shape;73;p12"/>
          <p:cNvSpPr txBox="1"/>
          <p:nvPr>
            <p:ph idx="5" type="subTitle"/>
          </p:nvPr>
        </p:nvSpPr>
        <p:spPr>
          <a:xfrm>
            <a:off x="6245924" y="2200325"/>
            <a:ext cx="2121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6" type="ctrTitle"/>
          </p:nvPr>
        </p:nvSpPr>
        <p:spPr>
          <a:xfrm>
            <a:off x="448575" y="3405950"/>
            <a:ext cx="28341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75" name="Google Shape;75;p12"/>
          <p:cNvSpPr txBox="1"/>
          <p:nvPr>
            <p:ph idx="7" type="subTitle"/>
          </p:nvPr>
        </p:nvSpPr>
        <p:spPr>
          <a:xfrm>
            <a:off x="804204" y="3912224"/>
            <a:ext cx="2122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8" type="ctrTitle"/>
          </p:nvPr>
        </p:nvSpPr>
        <p:spPr>
          <a:xfrm>
            <a:off x="3150490" y="3408725"/>
            <a:ext cx="2871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77" name="Google Shape;77;p12"/>
          <p:cNvSpPr txBox="1"/>
          <p:nvPr>
            <p:ph idx="9" type="subTitle"/>
          </p:nvPr>
        </p:nvSpPr>
        <p:spPr>
          <a:xfrm>
            <a:off x="3525453" y="3914999"/>
            <a:ext cx="2121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3" type="ctrTitle"/>
          </p:nvPr>
        </p:nvSpPr>
        <p:spPr>
          <a:xfrm>
            <a:off x="5871263" y="3405950"/>
            <a:ext cx="2871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79" name="Google Shape;79;p12"/>
          <p:cNvSpPr txBox="1"/>
          <p:nvPr>
            <p:ph idx="14" type="subTitle"/>
          </p:nvPr>
        </p:nvSpPr>
        <p:spPr>
          <a:xfrm>
            <a:off x="6246703" y="3912224"/>
            <a:ext cx="2121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5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5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497603" y="2777170"/>
            <a:ext cx="3932700" cy="20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9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ctrTitle"/>
          </p:nvPr>
        </p:nvSpPr>
        <p:spPr>
          <a:xfrm>
            <a:off x="1239710" y="1313050"/>
            <a:ext cx="136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724100" y="1869623"/>
            <a:ext cx="18813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2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3" type="ctrTitle"/>
          </p:nvPr>
        </p:nvSpPr>
        <p:spPr>
          <a:xfrm>
            <a:off x="1239710" y="3068990"/>
            <a:ext cx="136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88" name="Google Shape;88;p14"/>
          <p:cNvSpPr txBox="1"/>
          <p:nvPr>
            <p:ph idx="4" type="subTitle"/>
          </p:nvPr>
        </p:nvSpPr>
        <p:spPr>
          <a:xfrm>
            <a:off x="724100" y="3618696"/>
            <a:ext cx="18813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5" type="ctrTitle"/>
          </p:nvPr>
        </p:nvSpPr>
        <p:spPr>
          <a:xfrm>
            <a:off x="6526492" y="1313050"/>
            <a:ext cx="136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90" name="Google Shape;90;p14"/>
          <p:cNvSpPr txBox="1"/>
          <p:nvPr>
            <p:ph idx="6" type="subTitle"/>
          </p:nvPr>
        </p:nvSpPr>
        <p:spPr>
          <a:xfrm>
            <a:off x="6526492" y="1869623"/>
            <a:ext cx="18813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7" type="ctrTitle"/>
          </p:nvPr>
        </p:nvSpPr>
        <p:spPr>
          <a:xfrm>
            <a:off x="6526492" y="3068990"/>
            <a:ext cx="136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92" name="Google Shape;92;p14"/>
          <p:cNvSpPr txBox="1"/>
          <p:nvPr>
            <p:ph idx="8" type="subTitle"/>
          </p:nvPr>
        </p:nvSpPr>
        <p:spPr>
          <a:xfrm>
            <a:off x="6526492" y="3618696"/>
            <a:ext cx="18813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474000" y="938800"/>
            <a:ext cx="8196000" cy="3819600"/>
          </a:xfrm>
          <a:prstGeom prst="snip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3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 flipH="1">
            <a:off x="474000" y="938800"/>
            <a:ext cx="8196000" cy="3819600"/>
          </a:xfrm>
          <a:prstGeom prst="snip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3_1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1" name="Google Shape;101;p17"/>
          <p:cNvSpPr/>
          <p:nvPr/>
        </p:nvSpPr>
        <p:spPr>
          <a:xfrm flipH="1">
            <a:off x="4558700" y="1923975"/>
            <a:ext cx="4592700" cy="3253200"/>
          </a:xfrm>
          <a:prstGeom prst="snip1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7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878783" y="1949134"/>
            <a:ext cx="1968000" cy="11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2" type="subTitle"/>
          </p:nvPr>
        </p:nvSpPr>
        <p:spPr>
          <a:xfrm>
            <a:off x="3676965" y="1949140"/>
            <a:ext cx="1786200" cy="11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type="ctrTitle"/>
          </p:nvPr>
        </p:nvSpPr>
        <p:spPr>
          <a:xfrm>
            <a:off x="881601" y="3416350"/>
            <a:ext cx="14514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3" type="ctrTitle"/>
          </p:nvPr>
        </p:nvSpPr>
        <p:spPr>
          <a:xfrm>
            <a:off x="3684360" y="3416350"/>
            <a:ext cx="17889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4" type="subTitle"/>
          </p:nvPr>
        </p:nvSpPr>
        <p:spPr>
          <a:xfrm>
            <a:off x="6472882" y="1949140"/>
            <a:ext cx="1786200" cy="11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2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5" type="ctrTitle"/>
          </p:nvPr>
        </p:nvSpPr>
        <p:spPr>
          <a:xfrm>
            <a:off x="6487273" y="3416350"/>
            <a:ext cx="18180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6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8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 flipH="1">
            <a:off x="995600" y="2623275"/>
            <a:ext cx="8155800" cy="2553900"/>
          </a:xfrm>
          <a:prstGeom prst="snip1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type="ctrTitle"/>
          </p:nvPr>
        </p:nvSpPr>
        <p:spPr>
          <a:xfrm>
            <a:off x="1747550" y="1275229"/>
            <a:ext cx="2263500" cy="447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1445923" y="1611300"/>
            <a:ext cx="25584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2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3" type="ctrTitle"/>
          </p:nvPr>
        </p:nvSpPr>
        <p:spPr>
          <a:xfrm>
            <a:off x="1747558" y="2650566"/>
            <a:ext cx="22635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4" type="subTitle"/>
          </p:nvPr>
        </p:nvSpPr>
        <p:spPr>
          <a:xfrm>
            <a:off x="1623595" y="3183731"/>
            <a:ext cx="23808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3_1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4390050" y="890013"/>
            <a:ext cx="5325450" cy="2189113"/>
            <a:chOff x="4390050" y="661413"/>
            <a:chExt cx="5325450" cy="2189113"/>
          </a:xfrm>
        </p:grpSpPr>
        <p:sp>
          <p:nvSpPr>
            <p:cNvPr id="119" name="Google Shape;119;p20"/>
            <p:cNvSpPr/>
            <p:nvPr/>
          </p:nvSpPr>
          <p:spPr>
            <a:xfrm>
              <a:off x="4390050" y="661413"/>
              <a:ext cx="3317068" cy="2189023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6053100" y="661425"/>
              <a:ext cx="3662400" cy="2189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20"/>
          <p:cNvSpPr/>
          <p:nvPr/>
        </p:nvSpPr>
        <p:spPr>
          <a:xfrm>
            <a:off x="-362925" y="1922925"/>
            <a:ext cx="3317068" cy="2189023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5970250" y="263551"/>
            <a:ext cx="3351902" cy="4696331"/>
            <a:chOff x="5913100" y="263551"/>
            <a:chExt cx="3351902" cy="4696331"/>
          </a:xfrm>
        </p:grpSpPr>
        <p:sp>
          <p:nvSpPr>
            <p:cNvPr id="16" name="Google Shape;16;p3"/>
            <p:cNvSpPr/>
            <p:nvPr/>
          </p:nvSpPr>
          <p:spPr>
            <a:xfrm rot="5400000">
              <a:off x="4779863" y="1396789"/>
              <a:ext cx="4694800" cy="2428325"/>
            </a:xfrm>
            <a:prstGeom prst="flowChartPreparat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7131402" y="265183"/>
              <a:ext cx="2133600" cy="4694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p3"/>
          <p:cNvSpPr txBox="1"/>
          <p:nvPr>
            <p:ph type="ctrTitle"/>
          </p:nvPr>
        </p:nvSpPr>
        <p:spPr>
          <a:xfrm>
            <a:off x="2275389" y="4884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2620689" y="90344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5455900" y="693225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3" type="ctrTitle"/>
          </p:nvPr>
        </p:nvSpPr>
        <p:spPr>
          <a:xfrm>
            <a:off x="2275389" y="152785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4" type="subTitle"/>
          </p:nvPr>
        </p:nvSpPr>
        <p:spPr>
          <a:xfrm>
            <a:off x="2550489" y="194100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5" type="title"/>
          </p:nvPr>
        </p:nvSpPr>
        <p:spPr>
          <a:xfrm>
            <a:off x="5455900" y="1765951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6" type="ctrTitle"/>
          </p:nvPr>
        </p:nvSpPr>
        <p:spPr>
          <a:xfrm>
            <a:off x="2275389" y="362610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7" type="title"/>
          </p:nvPr>
        </p:nvSpPr>
        <p:spPr>
          <a:xfrm>
            <a:off x="5455900" y="2787361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idx="8" type="ctrTitle"/>
          </p:nvPr>
        </p:nvSpPr>
        <p:spPr>
          <a:xfrm>
            <a:off x="2275389" y="2587407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9" type="title"/>
          </p:nvPr>
        </p:nvSpPr>
        <p:spPr>
          <a:xfrm>
            <a:off x="5455900" y="3808750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idx="13" type="subTitle"/>
          </p:nvPr>
        </p:nvSpPr>
        <p:spPr>
          <a:xfrm>
            <a:off x="2620689" y="403870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4" type="subTitle"/>
          </p:nvPr>
        </p:nvSpPr>
        <p:spPr>
          <a:xfrm>
            <a:off x="2550489" y="2999477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5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ctrTitle"/>
          </p:nvPr>
        </p:nvSpPr>
        <p:spPr>
          <a:xfrm>
            <a:off x="564500" y="-169579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1" type="subTitle"/>
          </p:nvPr>
        </p:nvSpPr>
        <p:spPr>
          <a:xfrm>
            <a:off x="5234221" y="591825"/>
            <a:ext cx="2694900" cy="17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/>
        </p:nvSpPr>
        <p:spPr>
          <a:xfrm>
            <a:off x="4929425" y="3917896"/>
            <a:ext cx="3000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642050" y="1096575"/>
            <a:ext cx="4463400" cy="3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⬣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Catamaran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9" name="Google Shape;129;p22"/>
          <p:cNvSpPr txBox="1"/>
          <p:nvPr>
            <p:ph type="ctrTitle"/>
          </p:nvPr>
        </p:nvSpPr>
        <p:spPr>
          <a:xfrm>
            <a:off x="610474" y="371750"/>
            <a:ext cx="437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4" name="Google Shape;134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5" name="Google Shape;135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ctrTitle"/>
          </p:nvPr>
        </p:nvSpPr>
        <p:spPr>
          <a:xfrm>
            <a:off x="614078" y="1573299"/>
            <a:ext cx="3867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614075" y="2314225"/>
            <a:ext cx="31953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/>
          <p:nvPr/>
        </p:nvSpPr>
        <p:spPr>
          <a:xfrm flipH="1">
            <a:off x="4321500" y="2430600"/>
            <a:ext cx="4822500" cy="2762100"/>
          </a:xfrm>
          <a:prstGeom prst="snip1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" name="Google Shape;39;p6"/>
          <p:cNvSpPr txBox="1"/>
          <p:nvPr>
            <p:ph idx="2" type="ctrTitle"/>
          </p:nvPr>
        </p:nvSpPr>
        <p:spPr>
          <a:xfrm>
            <a:off x="5319032" y="1167374"/>
            <a:ext cx="22635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>
            <a:off x="5319033" y="1702945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3" type="ctrTitle"/>
          </p:nvPr>
        </p:nvSpPr>
        <p:spPr>
          <a:xfrm>
            <a:off x="1563221" y="3127282"/>
            <a:ext cx="22635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42" name="Google Shape;42;p6"/>
          <p:cNvSpPr txBox="1"/>
          <p:nvPr>
            <p:ph idx="4" type="subTitle"/>
          </p:nvPr>
        </p:nvSpPr>
        <p:spPr>
          <a:xfrm>
            <a:off x="1945321" y="3663184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" name="Google Shape;45;p7"/>
          <p:cNvSpPr/>
          <p:nvPr/>
        </p:nvSpPr>
        <p:spPr>
          <a:xfrm>
            <a:off x="-1774550" y="3619350"/>
            <a:ext cx="5300100" cy="2762100"/>
          </a:xfrm>
          <a:prstGeom prst="snip1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rot="5400000">
            <a:off x="3056930" y="1749400"/>
            <a:ext cx="3043875" cy="2428325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6238638" y="203500"/>
            <a:ext cx="4230650" cy="2428325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/>
          <p:nvPr/>
        </p:nvSpPr>
        <p:spPr>
          <a:xfrm rot="5400000">
            <a:off x="-1451700" y="2830175"/>
            <a:ext cx="4230650" cy="2428325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865200" y="28070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2" type="subTitle"/>
          </p:nvPr>
        </p:nvSpPr>
        <p:spPr>
          <a:xfrm>
            <a:off x="3669867" y="28070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type="ctrTitle"/>
          </p:nvPr>
        </p:nvSpPr>
        <p:spPr>
          <a:xfrm>
            <a:off x="471467" y="254453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3" type="ctrTitle"/>
          </p:nvPr>
        </p:nvSpPr>
        <p:spPr>
          <a:xfrm>
            <a:off x="3269217" y="254453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4" type="subTitle"/>
          </p:nvPr>
        </p:nvSpPr>
        <p:spPr>
          <a:xfrm>
            <a:off x="6460750" y="28070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5" type="ctrTitle"/>
          </p:nvPr>
        </p:nvSpPr>
        <p:spPr>
          <a:xfrm>
            <a:off x="6066967" y="254453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6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5179831" y="-673306"/>
            <a:ext cx="4430900" cy="2580625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 txBox="1"/>
          <p:nvPr>
            <p:ph idx="1" type="subTitle"/>
          </p:nvPr>
        </p:nvSpPr>
        <p:spPr>
          <a:xfrm>
            <a:off x="4767706" y="641536"/>
            <a:ext cx="31560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2" type="subTitle"/>
          </p:nvPr>
        </p:nvSpPr>
        <p:spPr>
          <a:xfrm>
            <a:off x="6102706" y="1461846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Char char="●"/>
              <a:defRPr sz="1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■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●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■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●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 Light"/>
              <a:buChar char="■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idx="1" type="subTitle"/>
          </p:nvPr>
        </p:nvSpPr>
        <p:spPr>
          <a:xfrm>
            <a:off x="5069750" y="2072075"/>
            <a:ext cx="30654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By Ollie Zambrano and Alexia Wells</a:t>
            </a:r>
            <a:r>
              <a:rPr b="1" lang="en" sz="1700">
                <a:solidFill>
                  <a:srgbClr val="77C6FC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sz="6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47" name="Google Shape;147;p28"/>
          <p:cNvSpPr txBox="1"/>
          <p:nvPr>
            <p:ph type="ctrTitle"/>
          </p:nvPr>
        </p:nvSpPr>
        <p:spPr>
          <a:xfrm>
            <a:off x="2265350" y="201475"/>
            <a:ext cx="5869800" cy="1735500"/>
          </a:xfrm>
          <a:prstGeom prst="rect">
            <a:avLst/>
          </a:prstGeom>
        </p:spPr>
        <p:txBody>
          <a:bodyPr anchorCtr="0" anchor="b" bIns="91425" lIns="91425" spcFirstLastPara="1" rIns="13665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494949"/>
                </a:solidFill>
              </a:rPr>
              <a:t>DOMO Safety Analysis for Layton Construction</a:t>
            </a:r>
            <a:endParaRPr/>
          </a:p>
        </p:txBody>
      </p:sp>
      <p:cxnSp>
        <p:nvCxnSpPr>
          <p:cNvPr id="148" name="Google Shape;148;p28"/>
          <p:cNvCxnSpPr/>
          <p:nvPr/>
        </p:nvCxnSpPr>
        <p:spPr>
          <a:xfrm>
            <a:off x="8135150" y="-47075"/>
            <a:ext cx="0" cy="785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idx="15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AGENDA</a:t>
            </a:r>
            <a:endParaRPr sz="2800"/>
          </a:p>
        </p:txBody>
      </p:sp>
      <p:sp>
        <p:nvSpPr>
          <p:cNvPr id="154" name="Google Shape;154;p29"/>
          <p:cNvSpPr txBox="1"/>
          <p:nvPr>
            <p:ph type="ctrTitle"/>
          </p:nvPr>
        </p:nvSpPr>
        <p:spPr>
          <a:xfrm>
            <a:off x="2550500" y="861850"/>
            <a:ext cx="1976700" cy="3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55" name="Google Shape;155;p29"/>
          <p:cNvSpPr txBox="1"/>
          <p:nvPr>
            <p:ph idx="2" type="title"/>
          </p:nvPr>
        </p:nvSpPr>
        <p:spPr>
          <a:xfrm>
            <a:off x="5455900" y="767644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6" name="Google Shape;156;p29"/>
          <p:cNvSpPr txBox="1"/>
          <p:nvPr>
            <p:ph idx="3" type="ctrTitle"/>
          </p:nvPr>
        </p:nvSpPr>
        <p:spPr>
          <a:xfrm>
            <a:off x="2390000" y="1934925"/>
            <a:ext cx="2137200" cy="3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DOMO DASHBOARD DEMO</a:t>
            </a:r>
            <a:endParaRPr/>
          </a:p>
        </p:txBody>
      </p:sp>
      <p:sp>
        <p:nvSpPr>
          <p:cNvPr id="157" name="Google Shape;157;p29"/>
          <p:cNvSpPr txBox="1"/>
          <p:nvPr>
            <p:ph idx="5" type="title"/>
          </p:nvPr>
        </p:nvSpPr>
        <p:spPr>
          <a:xfrm>
            <a:off x="5455900" y="1805319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8" name="Google Shape;158;p29"/>
          <p:cNvSpPr txBox="1"/>
          <p:nvPr>
            <p:ph idx="6" type="ctrTitle"/>
          </p:nvPr>
        </p:nvSpPr>
        <p:spPr>
          <a:xfrm>
            <a:off x="2878400" y="3995525"/>
            <a:ext cx="1648800" cy="3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  <p:sp>
        <p:nvSpPr>
          <p:cNvPr id="159" name="Google Shape;159;p29"/>
          <p:cNvSpPr txBox="1"/>
          <p:nvPr>
            <p:ph idx="7" type="title"/>
          </p:nvPr>
        </p:nvSpPr>
        <p:spPr>
          <a:xfrm>
            <a:off x="5455900" y="2865275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0" name="Google Shape;160;p29"/>
          <p:cNvSpPr txBox="1"/>
          <p:nvPr>
            <p:ph idx="8" type="ctrTitle"/>
          </p:nvPr>
        </p:nvSpPr>
        <p:spPr>
          <a:xfrm>
            <a:off x="2732900" y="3044025"/>
            <a:ext cx="1794300" cy="3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1" name="Google Shape;161;p29"/>
          <p:cNvSpPr txBox="1"/>
          <p:nvPr>
            <p:ph idx="9" type="title"/>
          </p:nvPr>
        </p:nvSpPr>
        <p:spPr>
          <a:xfrm>
            <a:off x="5455900" y="3901329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62" name="Google Shape;162;p29"/>
          <p:cNvCxnSpPr/>
          <p:nvPr/>
        </p:nvCxnSpPr>
        <p:spPr>
          <a:xfrm>
            <a:off x="5220150" y="-44950"/>
            <a:ext cx="0" cy="5257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9"/>
          <p:cNvCxnSpPr/>
          <p:nvPr/>
        </p:nvCxnSpPr>
        <p:spPr>
          <a:xfrm rot="10800000">
            <a:off x="4937600" y="1056544"/>
            <a:ext cx="366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9"/>
          <p:cNvCxnSpPr/>
          <p:nvPr/>
        </p:nvCxnSpPr>
        <p:spPr>
          <a:xfrm rot="10800000">
            <a:off x="4937600" y="2094219"/>
            <a:ext cx="366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9"/>
          <p:cNvCxnSpPr/>
          <p:nvPr/>
        </p:nvCxnSpPr>
        <p:spPr>
          <a:xfrm rot="10800000">
            <a:off x="4937600" y="3154175"/>
            <a:ext cx="366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9"/>
          <p:cNvCxnSpPr/>
          <p:nvPr/>
        </p:nvCxnSpPr>
        <p:spPr>
          <a:xfrm rot="10800000">
            <a:off x="4937600" y="4190229"/>
            <a:ext cx="366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9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idx="2" type="ctrTitle"/>
          </p:nvPr>
        </p:nvSpPr>
        <p:spPr>
          <a:xfrm>
            <a:off x="3542700" y="249375"/>
            <a:ext cx="20586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CORE VALUES</a:t>
            </a:r>
            <a:endParaRPr sz="2800"/>
          </a:p>
        </p:txBody>
      </p:sp>
      <p:sp>
        <p:nvSpPr>
          <p:cNvPr id="173" name="Google Shape;173;p30"/>
          <p:cNvSpPr txBox="1"/>
          <p:nvPr>
            <p:ph idx="3" type="ctrTitle"/>
          </p:nvPr>
        </p:nvSpPr>
        <p:spPr>
          <a:xfrm>
            <a:off x="1239710" y="3068990"/>
            <a:ext cx="13656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SAFETY</a:t>
            </a:r>
            <a:endParaRPr b="1" sz="1800"/>
          </a:p>
        </p:txBody>
      </p:sp>
      <p:sp>
        <p:nvSpPr>
          <p:cNvPr id="174" name="Google Shape;174;p30"/>
          <p:cNvSpPr txBox="1"/>
          <p:nvPr>
            <p:ph idx="4" type="subTitle"/>
          </p:nvPr>
        </p:nvSpPr>
        <p:spPr>
          <a:xfrm>
            <a:off x="610475" y="3618700"/>
            <a:ext cx="19950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EFD67E"/>
                </a:highlight>
                <a:latin typeface="Open Sans ExtraBold"/>
                <a:ea typeface="Open Sans ExtraBold"/>
                <a:cs typeface="Open Sans ExtraBold"/>
                <a:sym typeface="Open Sans ExtraBold"/>
              </a:rPr>
              <a:t>Prioritizing </a:t>
            </a:r>
            <a:r>
              <a:rPr lang="en" sz="1500">
                <a:highlight>
                  <a:srgbClr val="EFD67E"/>
                </a:highlight>
                <a:latin typeface="Open Sans ExtraBold"/>
                <a:ea typeface="Open Sans ExtraBold"/>
                <a:cs typeface="Open Sans ExtraBold"/>
                <a:sym typeface="Open Sans ExtraBold"/>
              </a:rPr>
              <a:t>safety</a:t>
            </a:r>
            <a:r>
              <a:rPr lang="en" sz="1500">
                <a:highlight>
                  <a:srgbClr val="EFD67E"/>
                </a:highlight>
                <a:latin typeface="Open Sans ExtraBold"/>
                <a:ea typeface="Open Sans ExtraBold"/>
                <a:cs typeface="Open Sans ExtraBold"/>
                <a:sym typeface="Open Sans ExtraBold"/>
              </a:rPr>
              <a:t> above all other considerations </a:t>
            </a:r>
            <a:endParaRPr sz="1500">
              <a:highlight>
                <a:srgbClr val="EFD67E"/>
              </a:highlight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 amt="89000"/>
          </a:blip>
          <a:srcRect b="0" l="32997" r="32994" t="30294"/>
          <a:stretch/>
        </p:blipFill>
        <p:spPr>
          <a:xfrm>
            <a:off x="2838000" y="1081525"/>
            <a:ext cx="3468000" cy="4129500"/>
          </a:xfrm>
          <a:prstGeom prst="snip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cxnSp>
        <p:nvCxnSpPr>
          <p:cNvPr id="176" name="Google Shape;176;p30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30"/>
          <p:cNvSpPr txBox="1"/>
          <p:nvPr>
            <p:ph type="ctrTitle"/>
          </p:nvPr>
        </p:nvSpPr>
        <p:spPr>
          <a:xfrm>
            <a:off x="1239700" y="1631925"/>
            <a:ext cx="1365600" cy="3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HONESTY</a:t>
            </a:r>
            <a:endParaRPr b="1" sz="1800"/>
          </a:p>
        </p:txBody>
      </p:sp>
      <p:sp>
        <p:nvSpPr>
          <p:cNvPr id="178" name="Google Shape;178;p30"/>
          <p:cNvSpPr txBox="1"/>
          <p:nvPr>
            <p:ph idx="1" type="subTitle"/>
          </p:nvPr>
        </p:nvSpPr>
        <p:spPr>
          <a:xfrm>
            <a:off x="724100" y="1869623"/>
            <a:ext cx="18813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 Medium"/>
                <a:ea typeface="Open Sans Medium"/>
                <a:cs typeface="Open Sans Medium"/>
                <a:sym typeface="Open Sans Medium"/>
              </a:rPr>
              <a:t>Open and </a:t>
            </a:r>
            <a:r>
              <a:rPr lang="en" sz="1500">
                <a:latin typeface="Open Sans Medium"/>
                <a:ea typeface="Open Sans Medium"/>
                <a:cs typeface="Open Sans Medium"/>
                <a:sym typeface="Open Sans Medium"/>
              </a:rPr>
              <a:t>forthright</a:t>
            </a:r>
            <a:r>
              <a:rPr lang="en" sz="1500">
                <a:latin typeface="Open Sans Medium"/>
                <a:ea typeface="Open Sans Medium"/>
                <a:cs typeface="Open Sans Medium"/>
                <a:sym typeface="Open Sans Medium"/>
              </a:rPr>
              <a:t>, even when difficult</a:t>
            </a:r>
            <a:endParaRPr sz="15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79" name="Google Shape;179;p30"/>
          <p:cNvSpPr txBox="1"/>
          <p:nvPr>
            <p:ph idx="5" type="ctrTitle"/>
          </p:nvPr>
        </p:nvSpPr>
        <p:spPr>
          <a:xfrm>
            <a:off x="6526492" y="1313050"/>
            <a:ext cx="13656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UNITY</a:t>
            </a:r>
            <a:endParaRPr b="1" sz="1800"/>
          </a:p>
        </p:txBody>
      </p:sp>
      <p:sp>
        <p:nvSpPr>
          <p:cNvPr id="180" name="Google Shape;180;p30"/>
          <p:cNvSpPr txBox="1"/>
          <p:nvPr>
            <p:ph idx="6" type="subTitle"/>
          </p:nvPr>
        </p:nvSpPr>
        <p:spPr>
          <a:xfrm>
            <a:off x="6526500" y="1869625"/>
            <a:ext cx="1881300" cy="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 Medium"/>
                <a:ea typeface="Open Sans Medium"/>
                <a:cs typeface="Open Sans Medium"/>
                <a:sym typeface="Open Sans Medium"/>
              </a:rPr>
              <a:t>Mutual respect and willingness to </a:t>
            </a:r>
            <a:r>
              <a:rPr lang="en" sz="1500">
                <a:latin typeface="Open Sans Medium"/>
                <a:ea typeface="Open Sans Medium"/>
                <a:cs typeface="Open Sans Medium"/>
                <a:sym typeface="Open Sans Medium"/>
              </a:rPr>
              <a:t>collaborate</a:t>
            </a:r>
            <a:r>
              <a:rPr lang="en" sz="1500"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endParaRPr sz="15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81" name="Google Shape;181;p30"/>
          <p:cNvSpPr txBox="1"/>
          <p:nvPr>
            <p:ph idx="7" type="ctrTitle"/>
          </p:nvPr>
        </p:nvSpPr>
        <p:spPr>
          <a:xfrm>
            <a:off x="6526504" y="3069000"/>
            <a:ext cx="20148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QUALITY</a:t>
            </a:r>
            <a:endParaRPr b="1" sz="1800"/>
          </a:p>
        </p:txBody>
      </p:sp>
      <p:sp>
        <p:nvSpPr>
          <p:cNvPr id="182" name="Google Shape;182;p30"/>
          <p:cNvSpPr txBox="1"/>
          <p:nvPr>
            <p:ph idx="8" type="subTitle"/>
          </p:nvPr>
        </p:nvSpPr>
        <p:spPr>
          <a:xfrm>
            <a:off x="6526492" y="3618696"/>
            <a:ext cx="18813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pen Sans Medium"/>
                <a:ea typeface="Open Sans Medium"/>
                <a:cs typeface="Open Sans Medium"/>
                <a:sym typeface="Open Sans Medium"/>
              </a:rPr>
              <a:t>Commitment to excellence </a:t>
            </a:r>
            <a:endParaRPr sz="15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ctrTitle"/>
          </p:nvPr>
        </p:nvSpPr>
        <p:spPr>
          <a:xfrm>
            <a:off x="824278" y="754924"/>
            <a:ext cx="3867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88" name="Google Shape;188;p31"/>
          <p:cNvSpPr txBox="1"/>
          <p:nvPr>
            <p:ph idx="1" type="subTitle"/>
          </p:nvPr>
        </p:nvSpPr>
        <p:spPr>
          <a:xfrm>
            <a:off x="861375" y="1815450"/>
            <a:ext cx="3393000" cy="30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Open Sans Medium"/>
                <a:ea typeface="Open Sans Medium"/>
                <a:cs typeface="Open Sans Medium"/>
                <a:sym typeface="Open Sans Medium"/>
              </a:rPr>
              <a:t>Incidents that occur onsite impact workers well-being, productivity, and ultimately, cost the company money. The purpose of this project is to identify impactful factors that reasonably decrease incident rates.</a:t>
            </a:r>
            <a:endParaRPr sz="18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189" name="Google Shape;189;p31"/>
          <p:cNvCxnSpPr/>
          <p:nvPr/>
        </p:nvCxnSpPr>
        <p:spPr>
          <a:xfrm>
            <a:off x="772325" y="-19050"/>
            <a:ext cx="0" cy="1834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7490" l="20500" r="-20499" t="-7490"/>
          <a:stretch/>
        </p:blipFill>
        <p:spPr>
          <a:xfrm>
            <a:off x="4343425" y="-971125"/>
            <a:ext cx="6869200" cy="4579650"/>
          </a:xfrm>
          <a:prstGeom prst="flowChartPreparation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ctrTitle"/>
          </p:nvPr>
        </p:nvSpPr>
        <p:spPr>
          <a:xfrm>
            <a:off x="382525" y="423800"/>
            <a:ext cx="8490300" cy="7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PROPOSED SOLUTION - Executive </a:t>
            </a:r>
            <a:r>
              <a:rPr lang="en" sz="1800"/>
              <a:t>Dashboard for Analysis and Monitoring of Safety Trends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</a:t>
            </a:r>
            <a:endParaRPr sz="2500"/>
          </a:p>
        </p:txBody>
      </p:sp>
      <p:cxnSp>
        <p:nvCxnSpPr>
          <p:cNvPr id="196" name="Google Shape;196;p32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32"/>
          <p:cNvSpPr txBox="1"/>
          <p:nvPr/>
        </p:nvSpPr>
        <p:spPr>
          <a:xfrm>
            <a:off x="675400" y="2098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 txBox="1"/>
          <p:nvPr/>
        </p:nvSpPr>
        <p:spPr>
          <a:xfrm>
            <a:off x="772325" y="1132625"/>
            <a:ext cx="75822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KPIs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●"/>
            </a:pPr>
            <a:r>
              <a:rPr lang="en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Safety Incident Rate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○"/>
            </a:pP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Sum of LTA, REC, &amp; RECR incidents * 2000,000/ Total Hours Worked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●"/>
            </a:pPr>
            <a:r>
              <a:rPr lang="en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Lost Time Accident Rate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○"/>
            </a:pP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LTA Type Incidents * 200,000/Total hours worked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●"/>
            </a:pPr>
            <a:r>
              <a:rPr lang="en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Daily and Weekly Checklist Engagement Rate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○"/>
            </a:pPr>
            <a:r>
              <a:rPr lang="en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Count of Daily and Weekly Engagement/Days or Weeks Worked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Interactive Tables and Graphs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●"/>
            </a:pPr>
            <a:r>
              <a:rPr lang="en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Relevant Data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●"/>
            </a:pPr>
            <a:r>
              <a:rPr lang="en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Filters to Focus on Specific Variable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bel"/>
              <a:buChar char="●"/>
            </a:pPr>
            <a:r>
              <a:rPr lang="en" sz="16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Drills for Increased Granularity</a:t>
            </a:r>
            <a:endParaRPr sz="1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bel"/>
                <a:ea typeface="Abel"/>
                <a:cs typeface="Abel"/>
                <a:sym typeface="Abel"/>
              </a:rPr>
              <a:t>*Safety Incident and Lost Time Accident Rates Calculated at Individual and Aggregate Levels</a:t>
            </a:r>
            <a:endParaRPr sz="1300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ctrTitle"/>
          </p:nvPr>
        </p:nvSpPr>
        <p:spPr>
          <a:xfrm>
            <a:off x="548125" y="319800"/>
            <a:ext cx="73179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CHALLENGES</a:t>
            </a:r>
            <a:endParaRPr sz="2800"/>
          </a:p>
        </p:txBody>
      </p:sp>
      <p:cxnSp>
        <p:nvCxnSpPr>
          <p:cNvPr id="204" name="Google Shape;204;p33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33"/>
          <p:cNvSpPr txBox="1"/>
          <p:nvPr/>
        </p:nvSpPr>
        <p:spPr>
          <a:xfrm>
            <a:off x="675400" y="2098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772325" y="966375"/>
            <a:ext cx="7374300" cy="4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Adapting to Unfamiliar Software </a:t>
            </a:r>
            <a:endParaRPr sz="2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Data Cleaning</a:t>
            </a:r>
            <a:endParaRPr sz="2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bel"/>
              <a:buChar char="○"/>
            </a:pPr>
            <a:r>
              <a:rPr lang="en" sz="2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Joining Tables</a:t>
            </a:r>
            <a:endParaRPr sz="2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bel"/>
              <a:buChar char="○"/>
            </a:pPr>
            <a:r>
              <a:rPr lang="en" sz="2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Missing Data</a:t>
            </a:r>
            <a:endParaRPr sz="2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bel"/>
              <a:buChar char="■"/>
            </a:pPr>
            <a:r>
              <a:rPr lang="en" sz="2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Imputation/Dropping Columns </a:t>
            </a:r>
            <a:endParaRPr sz="2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bel"/>
              <a:buChar char="●"/>
            </a:pPr>
            <a:r>
              <a:rPr lang="en" sz="2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Data Feature E</a:t>
            </a:r>
            <a:r>
              <a:rPr lang="en" sz="2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ngineering</a:t>
            </a:r>
            <a:endParaRPr sz="2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bel"/>
              <a:buChar char="○"/>
            </a:pPr>
            <a:r>
              <a:rPr lang="en" sz="2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Calculated Fields</a:t>
            </a:r>
            <a:endParaRPr sz="2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bel"/>
              <a:buChar char="○"/>
            </a:pPr>
            <a:r>
              <a:rPr lang="en" sz="2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Streamlined Categories</a:t>
            </a:r>
            <a:endParaRPr sz="2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bel"/>
              <a:buChar char="●"/>
            </a:pPr>
            <a:r>
              <a:rPr lang="en" sz="2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Analysis</a:t>
            </a:r>
            <a:endParaRPr sz="2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bel"/>
              <a:buChar char="○"/>
            </a:pPr>
            <a:r>
              <a:rPr lang="en" sz="2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Exploration of Actionable Trends </a:t>
            </a:r>
            <a:endParaRPr sz="2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114300" y="2799925"/>
            <a:ext cx="8915400" cy="20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DASHBOARD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DEMO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12" name="Google Shape;212;p34"/>
          <p:cNvCxnSpPr/>
          <p:nvPr/>
        </p:nvCxnSpPr>
        <p:spPr>
          <a:xfrm>
            <a:off x="772325" y="-23800"/>
            <a:ext cx="0" cy="2910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ctrTitle"/>
          </p:nvPr>
        </p:nvSpPr>
        <p:spPr>
          <a:xfrm>
            <a:off x="824278" y="754924"/>
            <a:ext cx="3867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8" name="Google Shape;218;p35"/>
          <p:cNvSpPr txBox="1"/>
          <p:nvPr>
            <p:ph idx="1" type="subTitle"/>
          </p:nvPr>
        </p:nvSpPr>
        <p:spPr>
          <a:xfrm>
            <a:off x="0" y="1815450"/>
            <a:ext cx="4341900" cy="30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" sz="1700">
                <a:solidFill>
                  <a:srgbClr val="33333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Since the data was not drawn from an experiment, we cannot establish causation at this time. However, the findings suggest relationships are present. </a:t>
            </a:r>
            <a:endParaRPr sz="1700">
              <a:solidFill>
                <a:srgbClr val="3C40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700">
                <a:solidFill>
                  <a:srgbClr val="33333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Based on the analysis, accidents are an inherent risk in the construction </a:t>
            </a:r>
            <a:r>
              <a:rPr lang="en" sz="1700">
                <a:solidFill>
                  <a:srgbClr val="33333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environment. </a:t>
            </a:r>
            <a:r>
              <a:rPr lang="en" sz="1700">
                <a:solidFill>
                  <a:srgbClr val="33333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Engagement with the checklist policies overtime has shown a reduction in the incident rate.</a:t>
            </a:r>
            <a:endParaRPr sz="1700">
              <a:solidFill>
                <a:srgbClr val="3C40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219" name="Google Shape;219;p35"/>
          <p:cNvCxnSpPr/>
          <p:nvPr/>
        </p:nvCxnSpPr>
        <p:spPr>
          <a:xfrm>
            <a:off x="772325" y="-19050"/>
            <a:ext cx="0" cy="1834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/>
          <p:nvPr/>
        </p:nvSpPr>
        <p:spPr>
          <a:xfrm>
            <a:off x="3185575" y="-824722"/>
            <a:ext cx="7314875" cy="4198625"/>
          </a:xfrm>
          <a:prstGeom prst="flowChartPreparation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6"/>
          <p:cNvSpPr txBox="1"/>
          <p:nvPr>
            <p:ph type="ctrTitle"/>
          </p:nvPr>
        </p:nvSpPr>
        <p:spPr>
          <a:xfrm>
            <a:off x="263175" y="2263359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  </a:t>
            </a:r>
            <a:endParaRPr/>
          </a:p>
        </p:txBody>
      </p:sp>
      <p:cxnSp>
        <p:nvCxnSpPr>
          <p:cNvPr id="226" name="Google Shape;226;p36"/>
          <p:cNvCxnSpPr/>
          <p:nvPr/>
        </p:nvCxnSpPr>
        <p:spPr>
          <a:xfrm>
            <a:off x="755125" y="-77125"/>
            <a:ext cx="17100" cy="1125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36"/>
          <p:cNvSpPr txBox="1"/>
          <p:nvPr>
            <p:ph idx="1" type="subTitle"/>
          </p:nvPr>
        </p:nvSpPr>
        <p:spPr>
          <a:xfrm>
            <a:off x="4561601" y="591825"/>
            <a:ext cx="4707000" cy="17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Are there any </a:t>
            </a:r>
            <a:r>
              <a:rPr lang="en" sz="3700">
                <a:solidFill>
                  <a:schemeClr val="dk1"/>
                </a:solidFill>
              </a:rPr>
              <a:t>questions?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8" name="Google Shape;228;p36"/>
          <p:cNvSpPr txBox="1"/>
          <p:nvPr/>
        </p:nvSpPr>
        <p:spPr>
          <a:xfrm>
            <a:off x="4937760" y="4510825"/>
            <a:ext cx="3000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Please keep this slide for attribution.</a:t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chitecture Studio by Slidesgo">
  <a:themeElements>
    <a:clrScheme name="Simple Light">
      <a:dk1>
        <a:srgbClr val="2E1B11"/>
      </a:dk1>
      <a:lt1>
        <a:srgbClr val="F4F4F4"/>
      </a:lt1>
      <a:dk2>
        <a:srgbClr val="595959"/>
      </a:dk2>
      <a:lt2>
        <a:srgbClr val="EEEEEE"/>
      </a:lt2>
      <a:accent1>
        <a:srgbClr val="AEC4D5"/>
      </a:accent1>
      <a:accent2>
        <a:srgbClr val="D2E2EE"/>
      </a:accent2>
      <a:accent3>
        <a:srgbClr val="C5D6E2"/>
      </a:accent3>
      <a:accent4>
        <a:srgbClr val="B8D4E7"/>
      </a:accent4>
      <a:accent5>
        <a:srgbClr val="9DB2C0"/>
      </a:accent5>
      <a:accent6>
        <a:srgbClr val="8C9CA7"/>
      </a:accent6>
      <a:hlink>
        <a:srgbClr val="90A0A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